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16" autoAdjust="0"/>
    <p:restoredTop sz="94660"/>
  </p:normalViewPr>
  <p:slideViewPr>
    <p:cSldViewPr>
      <p:cViewPr>
        <p:scale>
          <a:sx n="70" d="100"/>
          <a:sy n="70" d="100"/>
        </p:scale>
        <p:origin x="66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EBB43-9873-41DA-A30A-B083920D7B98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4A8C4-514E-483E-B005-EAB80CB8E1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107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4A8C4-514E-483E-B005-EAB80CB8E1F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207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886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Биология почв – 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предмет агроэкологического обследования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093296"/>
            <a:ext cx="6400800" cy="764704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Лобанкова Ольга Юрьевна, 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кандидат биологических наук, доцент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689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4 основные трофические </a:t>
            </a:r>
            <a:r>
              <a:rPr lang="ru-RU" sz="2800" b="1" dirty="0" smtClean="0">
                <a:solidFill>
                  <a:srgbClr val="002060"/>
                </a:solidFill>
              </a:rPr>
              <a:t>группировки: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99715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/>
              <a:t>сапрофаги</a:t>
            </a:r>
            <a:r>
              <a:rPr lang="ru-RU" sz="2400" dirty="0"/>
              <a:t>, </a:t>
            </a:r>
            <a:endParaRPr lang="ru-RU" sz="2400" dirty="0" smtClean="0"/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фитофаги</a:t>
            </a:r>
            <a:r>
              <a:rPr lang="ru-RU" sz="2400" dirty="0"/>
              <a:t>, </a:t>
            </a:r>
            <a:endParaRPr lang="ru-RU" sz="2400" dirty="0" smtClean="0"/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х</a:t>
            </a:r>
            <a:r>
              <a:rPr lang="ru-RU" sz="2400" dirty="0" smtClean="0"/>
              <a:t>ищники, </a:t>
            </a:r>
            <a:endParaRPr lang="ru-RU" sz="2400" dirty="0"/>
          </a:p>
          <a:p>
            <a:pPr>
              <a:buFont typeface="Wingdings" pitchFamily="2" charset="2"/>
              <a:buChar char="Ø"/>
            </a:pPr>
            <a:r>
              <a:rPr lang="ru-RU" sz="2400" dirty="0" err="1"/>
              <a:t>миксофаги</a:t>
            </a:r>
            <a:r>
              <a:rPr lang="ru-RU" sz="2400" dirty="0"/>
              <a:t> </a:t>
            </a:r>
            <a:endParaRPr lang="ru-RU" sz="2400" dirty="0" smtClean="0"/>
          </a:p>
          <a:p>
            <a:pPr marL="0" indent="0">
              <a:buNone/>
            </a:pPr>
            <a:r>
              <a:rPr lang="ru-RU" sz="1700" dirty="0" smtClean="0"/>
              <a:t>(</a:t>
            </a:r>
            <a:r>
              <a:rPr lang="ru-RU" sz="1700" dirty="0"/>
              <a:t>формы со </a:t>
            </a:r>
            <a:r>
              <a:rPr lang="ru-RU" sz="1700" dirty="0" smtClean="0"/>
              <a:t>смешанным </a:t>
            </a:r>
            <a:r>
              <a:rPr lang="ru-RU" sz="1700" dirty="0"/>
              <a:t>питанием)</a:t>
            </a:r>
            <a:r>
              <a:rPr lang="ru-RU" sz="2400" dirty="0"/>
              <a:t>. </a:t>
            </a:r>
            <a:endParaRPr lang="ru-RU" sz="2400" dirty="0" smtClean="0"/>
          </a:p>
          <a:p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В </a:t>
            </a:r>
            <a:r>
              <a:rPr lang="ru-RU" sz="2400" dirty="0"/>
              <a:t>умеренном поясе в </a:t>
            </a:r>
            <a:r>
              <a:rPr lang="ru-RU" sz="2400" dirty="0" smtClean="0"/>
              <a:t>трофиче­ской </a:t>
            </a:r>
            <a:r>
              <a:rPr lang="ru-RU" sz="2400" dirty="0"/>
              <a:t>структуре доминируют сапрофаги по численности и биомассе. В </a:t>
            </a:r>
            <a:r>
              <a:rPr lang="ru-RU" sz="2400" dirty="0" smtClean="0"/>
              <a:t>широ­колиственных </a:t>
            </a:r>
            <a:r>
              <a:rPr lang="ru-RU" sz="2400" dirty="0"/>
              <a:t>лесах и луговых сообществах доля сапрофагов составляет </a:t>
            </a:r>
            <a:r>
              <a:rPr lang="ru-RU" sz="2400" dirty="0" smtClean="0"/>
              <a:t>70-80</a:t>
            </a:r>
            <a:r>
              <a:rPr lang="ru-RU" sz="2400" dirty="0"/>
              <a:t>% от общей </a:t>
            </a:r>
            <a:r>
              <a:rPr lang="ru-RU" sz="2400" dirty="0" err="1" smtClean="0"/>
              <a:t>зоомассы</a:t>
            </a:r>
            <a:r>
              <a:rPr lang="ru-RU" sz="2400" dirty="0"/>
              <a:t>.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Участие </a:t>
            </a:r>
            <a:r>
              <a:rPr lang="ru-RU" sz="2400" dirty="0"/>
              <a:t>животных в почвообразовательном процессе определяется их </a:t>
            </a:r>
            <a:r>
              <a:rPr lang="ru-RU" sz="2400" dirty="0" smtClean="0"/>
              <a:t>локомоторной </a:t>
            </a:r>
            <a:r>
              <a:rPr lang="ru-RU" sz="2400" dirty="0"/>
              <a:t>и трофической активностью. </a:t>
            </a:r>
          </a:p>
        </p:txBody>
      </p:sp>
      <p:pic>
        <p:nvPicPr>
          <p:cNvPr id="2050" name="Picture 2" descr="C:\Users\ольга\Desktop\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360" y="750284"/>
            <a:ext cx="2907234" cy="160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гроэкол\img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404" y="764704"/>
            <a:ext cx="2292474" cy="115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гроэкол\img20 - коп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878" y="738064"/>
            <a:ext cx="1332161" cy="201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гроэкол\img20 - копия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326" y="1968488"/>
            <a:ext cx="2313806" cy="133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агроэкол\жуж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522" y="3102231"/>
            <a:ext cx="2220844" cy="141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агроэкол\medvedk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094" y="3036600"/>
            <a:ext cx="2611555" cy="154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237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/>
              <a:t>Почвенные </a:t>
            </a:r>
            <a:r>
              <a:rPr lang="ru-RU" sz="2000" dirty="0"/>
              <a:t>животные являются эффективными ин­дикаторами соответствующих почвенных свойств, на чем основано исполь­зование животных в зоологической индикации почв.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Установлено</a:t>
            </a:r>
            <a:r>
              <a:rPr lang="ru-RU" sz="2000" dirty="0"/>
              <a:t>, что числен­ность и видовой состав </a:t>
            </a:r>
            <a:r>
              <a:rPr lang="ru-RU" sz="2000" dirty="0" err="1"/>
              <a:t>почвообитающих</a:t>
            </a:r>
            <a:r>
              <a:rPr lang="ru-RU" sz="2000" dirty="0"/>
              <a:t> животных может служить диагно­стическим показателем степени </a:t>
            </a:r>
            <a:r>
              <a:rPr lang="ru-RU" sz="2000" dirty="0" err="1" smtClean="0"/>
              <a:t>окультуренности</a:t>
            </a:r>
            <a:r>
              <a:rPr lang="ru-RU" sz="2000" dirty="0" smtClean="0"/>
              <a:t> </a:t>
            </a:r>
            <a:r>
              <a:rPr lang="ru-RU" sz="2000" dirty="0"/>
              <a:t>почв.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276872"/>
            <a:ext cx="6923112" cy="42484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D:\агроэкол\жи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7610475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агроэкол\мышь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979" y="2060848"/>
            <a:ext cx="219269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агроэкол\кро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5184"/>
            <a:ext cx="4033565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7923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3933056"/>
            <a:ext cx="8445624" cy="2664296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/>
              <a:t>Под влиянием антропогенных факторов, в частности распашки земель, </a:t>
            </a:r>
            <a:r>
              <a:rPr lang="ru-RU" sz="2400" dirty="0" smtClean="0"/>
              <a:t>использования </a:t>
            </a:r>
            <a:r>
              <a:rPr lang="ru-RU" sz="2400" dirty="0"/>
              <a:t>пестицидов, нефтяного, промышленного и других форм </a:t>
            </a:r>
            <a:r>
              <a:rPr lang="ru-RU" sz="2400" dirty="0" smtClean="0"/>
              <a:t>за­грязнения </a:t>
            </a:r>
            <a:r>
              <a:rPr lang="ru-RU" sz="2400" dirty="0"/>
              <a:t>окружающей </a:t>
            </a:r>
            <a:r>
              <a:rPr lang="ru-RU" sz="2400" dirty="0" smtClean="0"/>
              <a:t>среды </a:t>
            </a:r>
            <a:r>
              <a:rPr lang="ru-RU" sz="2400" dirty="0"/>
              <a:t>видовое разнообразие, численность и </a:t>
            </a:r>
            <a:r>
              <a:rPr lang="ru-RU" sz="2400" dirty="0" smtClean="0"/>
              <a:t>полезное </a:t>
            </a:r>
            <a:r>
              <a:rPr lang="ru-RU" sz="2400" dirty="0"/>
              <a:t>значение сапрофагов снижается. </a:t>
            </a:r>
            <a:endParaRPr lang="ru-RU" sz="2400" dirty="0" smtClean="0"/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На </a:t>
            </a:r>
            <a:r>
              <a:rPr lang="ru-RU" sz="2400" dirty="0"/>
              <a:t>сельскохозяйственных угодьях </a:t>
            </a:r>
            <a:r>
              <a:rPr lang="ru-RU" sz="2400" dirty="0" smtClean="0"/>
              <a:t>коли­чество </a:t>
            </a:r>
            <a:r>
              <a:rPr lang="ru-RU" sz="2400" dirty="0"/>
              <a:t>дождевых червей, мокриц, </a:t>
            </a:r>
            <a:r>
              <a:rPr lang="ru-RU" sz="2400" dirty="0" err="1"/>
              <a:t>кивсяков</a:t>
            </a:r>
            <a:r>
              <a:rPr lang="ru-RU" sz="2400" dirty="0"/>
              <a:t> и многих других сапрофагов в </a:t>
            </a:r>
            <a:r>
              <a:rPr lang="ru-RU" sz="2400" dirty="0" smtClean="0"/>
              <a:t>несколько </a:t>
            </a:r>
            <a:r>
              <a:rPr lang="ru-RU" sz="2400" dirty="0"/>
              <a:t>раз меньше, чем в естественных биотопах.</a:t>
            </a:r>
          </a:p>
        </p:txBody>
      </p:sp>
      <p:pic>
        <p:nvPicPr>
          <p:cNvPr id="4098" name="Picture 2" descr="https://businessman.ru/static/img/a/20328/228109/205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90"/>
            <a:ext cx="3273091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агроэкол\нефть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615" y="1344323"/>
            <a:ext cx="3822226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агроэкол\распаш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0590"/>
            <a:ext cx="3812654" cy="25438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534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Микрофлора почвы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rgbClr val="006600"/>
                </a:solidFill>
              </a:rPr>
              <a:t>Бактерии</a:t>
            </a:r>
            <a:r>
              <a:rPr lang="ru-RU" sz="2000" dirty="0"/>
              <a:t> - мельчайшие организмы, обладающие клеточным строением.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При </a:t>
            </a:r>
            <a:r>
              <a:rPr lang="ru-RU" sz="2000" dirty="0"/>
              <a:t>анализе вертикального распределения бактериальных сообществ в </a:t>
            </a:r>
            <a:r>
              <a:rPr lang="ru-RU" sz="2000" dirty="0" smtClean="0"/>
              <a:t>биогеоценозах </a:t>
            </a:r>
            <a:r>
              <a:rPr lang="ru-RU" sz="2000" dirty="0"/>
              <a:t>в ряду: </a:t>
            </a:r>
            <a:r>
              <a:rPr lang="ru-RU" sz="2000" dirty="0" err="1"/>
              <a:t>филлоплана</a:t>
            </a:r>
            <a:r>
              <a:rPr lang="ru-RU" sz="2000" dirty="0"/>
              <a:t> растений </a:t>
            </a:r>
            <a:r>
              <a:rPr lang="ru-RU" sz="2000" dirty="0" smtClean="0"/>
              <a:t>— </a:t>
            </a:r>
            <a:r>
              <a:rPr lang="ru-RU" sz="2000" dirty="0"/>
              <a:t>подстилка </a:t>
            </a:r>
            <a:r>
              <a:rPr lang="ru-RU" sz="2000" dirty="0" smtClean="0"/>
              <a:t>—почвенные го­ризонты </a:t>
            </a:r>
          </a:p>
          <a:p>
            <a:pPr marL="0" indent="0">
              <a:buNone/>
            </a:pPr>
            <a:r>
              <a:rPr lang="ru-RU" sz="2000" dirty="0" smtClean="0"/>
              <a:t>выявлена </a:t>
            </a:r>
            <a:r>
              <a:rPr lang="ru-RU" sz="2000" dirty="0"/>
              <a:t>смена бактериальных ярусных доминантов по схеме: </a:t>
            </a:r>
          </a:p>
          <a:p>
            <a:pPr marL="0" indent="0">
              <a:buNone/>
            </a:pPr>
            <a:r>
              <a:rPr lang="ru-RU" sz="2000" dirty="0" err="1"/>
              <a:t>псевдомонады</a:t>
            </a:r>
            <a:r>
              <a:rPr lang="ru-RU" sz="2000" dirty="0"/>
              <a:t> —► бациллы —► бактерии </a:t>
            </a:r>
            <a:r>
              <a:rPr lang="ru-RU" sz="2000" dirty="0" err="1"/>
              <a:t>актиномицетной</a:t>
            </a:r>
            <a:r>
              <a:rPr lang="ru-RU" sz="2000" dirty="0"/>
              <a:t> </a:t>
            </a:r>
            <a:r>
              <a:rPr lang="ru-RU" sz="2000" dirty="0" smtClean="0"/>
              <a:t>линии  —</a:t>
            </a:r>
            <a:r>
              <a:rPr lang="ru-RU" sz="2000" dirty="0"/>
              <a:t>►</a:t>
            </a:r>
            <a:r>
              <a:rPr lang="ru-RU" sz="2000" dirty="0" smtClean="0"/>
              <a:t> олиготрофы.</a:t>
            </a:r>
            <a:endParaRPr lang="ru-RU" sz="2000" dirty="0"/>
          </a:p>
        </p:txBody>
      </p:sp>
      <p:pic>
        <p:nvPicPr>
          <p:cNvPr id="5122" name="Picture 2" descr="D:\агроэкол\бак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" r="31212"/>
          <a:stretch/>
        </p:blipFill>
        <p:spPr bwMode="auto">
          <a:xfrm>
            <a:off x="0" y="3356992"/>
            <a:ext cx="2425793" cy="2668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3" name="Picture 3" descr="D:\агроэкол\бак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189090"/>
            <a:ext cx="1965598" cy="2668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5" name="Picture 5" descr="D:\агроэкол\бак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0"/>
          <a:stretch/>
        </p:blipFill>
        <p:spPr bwMode="auto">
          <a:xfrm>
            <a:off x="5508104" y="4443680"/>
            <a:ext cx="3635896" cy="2503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D:\агроэкол\бак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2" r="12764"/>
          <a:stretch/>
        </p:blipFill>
        <p:spPr bwMode="auto">
          <a:xfrm>
            <a:off x="3779912" y="3356992"/>
            <a:ext cx="2114809" cy="2192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025093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587" y="147"/>
            <a:ext cx="8712968" cy="2369305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rgbClr val="006600"/>
                </a:solidFill>
              </a:rPr>
              <a:t>Грибы</a:t>
            </a:r>
            <a:r>
              <a:rPr lang="ru-RU" sz="2000" dirty="0" smtClean="0"/>
              <a:t> </a:t>
            </a:r>
            <a:r>
              <a:rPr lang="ru-RU" sz="2000" dirty="0"/>
              <a:t>хорошо переносят любые </a:t>
            </a:r>
            <a:r>
              <a:rPr lang="ru-RU" sz="2000" dirty="0" smtClean="0"/>
              <a:t>условия кислотности </a:t>
            </a:r>
            <a:r>
              <a:rPr lang="ru-RU" sz="2000" dirty="0"/>
              <a:t>и </a:t>
            </a:r>
            <a:r>
              <a:rPr lang="ru-RU" sz="2000" dirty="0" smtClean="0"/>
              <a:t>поэтому встречаются </a:t>
            </a:r>
            <a:r>
              <a:rPr lang="ru-RU" sz="2000" dirty="0"/>
              <a:t>и в кислых, и в щелочных почвах. </a:t>
            </a:r>
            <a:r>
              <a:rPr lang="ru-RU" sz="2000" dirty="0" smtClean="0"/>
              <a:t>Мно­гие </a:t>
            </a:r>
            <a:r>
              <a:rPr lang="ru-RU" sz="2000" dirty="0"/>
              <a:t>виды грибов развиваются в почвах, имеющих </a:t>
            </a:r>
            <a:r>
              <a:rPr lang="ru-RU" sz="2000" dirty="0" err="1"/>
              <a:t>pH</a:t>
            </a:r>
            <a:r>
              <a:rPr lang="ru-RU" sz="2000" dirty="0"/>
              <a:t> ниже 4, при </a:t>
            </a:r>
            <a:r>
              <a:rPr lang="ru-RU" sz="2000" dirty="0" smtClean="0"/>
              <a:t>котором жизнедеятельность </a:t>
            </a:r>
            <a:r>
              <a:rPr lang="ru-RU" sz="2000" dirty="0"/>
              <a:t>большинства бактерий и актиномицетов не </a:t>
            </a:r>
            <a:r>
              <a:rPr lang="ru-RU" sz="2000" dirty="0" smtClean="0"/>
              <a:t>возможна. Многие </a:t>
            </a:r>
            <a:r>
              <a:rPr lang="ru-RU" sz="2000" dirty="0"/>
              <a:t>грибы отличаются большой устойчивостью к высокой концентрации </a:t>
            </a:r>
            <a:r>
              <a:rPr lang="ru-RU" sz="2000" dirty="0" smtClean="0"/>
              <a:t>солей </a:t>
            </a:r>
            <a:r>
              <a:rPr lang="ru-RU" sz="2000" dirty="0"/>
              <a:t>и условиям затрудненного </a:t>
            </a:r>
            <a:r>
              <a:rPr lang="ru-RU" sz="2000" dirty="0" smtClean="0"/>
              <a:t>водоснабжения. Однако </a:t>
            </a:r>
            <a:r>
              <a:rPr lang="ru-RU" sz="2000" dirty="0"/>
              <a:t>грибы очень требовательны к условиям аэрации, поэтому богаче </a:t>
            </a:r>
            <a:r>
              <a:rPr lang="ru-RU" sz="2000" dirty="0" smtClean="0"/>
              <a:t>представлены </a:t>
            </a:r>
            <a:r>
              <a:rPr lang="ru-RU" sz="2000" dirty="0"/>
              <a:t>в верхних горизонтах почвы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 descr="D:\агроэкол\гриб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404" t="3289" r="14042" b="-3289"/>
          <a:stretch/>
        </p:blipFill>
        <p:spPr bwMode="auto">
          <a:xfrm>
            <a:off x="-714851" y="2489686"/>
            <a:ext cx="3341503" cy="417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агроэкол\гриб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429" y="2367485"/>
            <a:ext cx="3720842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агроэкол\гриб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089" y="2616945"/>
            <a:ext cx="3008566" cy="424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агроэкол\гриб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433" y="4805452"/>
            <a:ext cx="1918355" cy="2052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:\агроэкол\гриб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2"/>
          <a:stretch/>
        </p:blipFill>
        <p:spPr bwMode="auto">
          <a:xfrm>
            <a:off x="8100393" y="2258468"/>
            <a:ext cx="1043608" cy="153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266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933056"/>
            <a:ext cx="8589640" cy="2664296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rgbClr val="006600"/>
                </a:solidFill>
              </a:rPr>
              <a:t>Почвенные водоросли </a:t>
            </a:r>
            <a:r>
              <a:rPr lang="ru-RU" dirty="0" smtClean="0"/>
              <a:t>являются </a:t>
            </a:r>
            <a:r>
              <a:rPr lang="ru-RU" dirty="0"/>
              <a:t>пионерами при заселении горных пород, различных </a:t>
            </a:r>
            <a:r>
              <a:rPr lang="ru-RU" dirty="0" smtClean="0"/>
              <a:t>обнажений</a:t>
            </a:r>
            <a:r>
              <a:rPr lang="ru-RU" dirty="0"/>
              <a:t>, отвалов горных пород и т.п., где образуют самостоятельные </a:t>
            </a:r>
            <a:r>
              <a:rPr lang="ru-RU" dirty="0" smtClean="0"/>
              <a:t>со­общества водорослей - </a:t>
            </a:r>
            <a:r>
              <a:rPr lang="ru-RU" b="1" dirty="0" err="1" smtClean="0"/>
              <a:t>альгоценозы</a:t>
            </a:r>
            <a:r>
              <a:rPr lang="ru-RU" b="1" dirty="0"/>
              <a:t>.</a:t>
            </a:r>
            <a:r>
              <a:rPr lang="ru-RU" dirty="0"/>
              <a:t> Встречаются они как в арктических </a:t>
            </a:r>
            <a:r>
              <a:rPr lang="ru-RU" dirty="0" smtClean="0"/>
              <a:t>и </a:t>
            </a:r>
            <a:r>
              <a:rPr lang="ru-RU" dirty="0"/>
              <a:t>антарктических полярных пустынях, нивальном поясе гор, так и в </a:t>
            </a:r>
            <a:r>
              <a:rPr lang="ru-RU" dirty="0" smtClean="0"/>
              <a:t>тропических </a:t>
            </a:r>
            <a:r>
              <a:rPr lang="ru-RU" dirty="0"/>
              <a:t>сухих пустынях. </a:t>
            </a:r>
            <a:r>
              <a:rPr lang="ru-RU" dirty="0" smtClean="0"/>
              <a:t>Они </a:t>
            </a:r>
            <a:r>
              <a:rPr lang="ru-RU" dirty="0"/>
              <a:t>входят в состав любого фитоценоза, </a:t>
            </a:r>
            <a:r>
              <a:rPr lang="ru-RU" dirty="0" smtClean="0"/>
              <a:t>образуя  </a:t>
            </a:r>
            <a:r>
              <a:rPr lang="ru-RU" dirty="0"/>
              <a:t>его структурную часть - </a:t>
            </a:r>
            <a:r>
              <a:rPr lang="ru-RU" b="1" dirty="0" err="1"/>
              <a:t>альгосинузии</a:t>
            </a:r>
            <a:r>
              <a:rPr lang="ru-RU" dirty="0"/>
              <a:t>, которые формируются под </a:t>
            </a:r>
            <a:r>
              <a:rPr lang="ru-RU" dirty="0" smtClean="0"/>
              <a:t>влиянием </a:t>
            </a:r>
            <a:r>
              <a:rPr lang="ru-RU" dirty="0"/>
              <a:t>наземной растительности и почвенных условий и в разных </a:t>
            </a:r>
            <a:r>
              <a:rPr lang="ru-RU" dirty="0" smtClean="0"/>
              <a:t>фитоценозах  </a:t>
            </a:r>
            <a:r>
              <a:rPr lang="ru-RU" dirty="0"/>
              <a:t>различаются по видовому составу, численности и экологическим </a:t>
            </a:r>
            <a:r>
              <a:rPr lang="ru-RU" dirty="0" smtClean="0"/>
              <a:t>особенностям </a:t>
            </a:r>
            <a:r>
              <a:rPr lang="ru-RU" dirty="0"/>
              <a:t>входящих в их состав водорослей. </a:t>
            </a:r>
            <a:endParaRPr lang="ru-RU" dirty="0" smtClean="0"/>
          </a:p>
          <a:p>
            <a:r>
              <a:rPr lang="ru-RU" dirty="0"/>
              <a:t>П</a:t>
            </a:r>
            <a:r>
              <a:rPr lang="ru-RU" dirty="0" smtClean="0"/>
              <a:t>очвенные водо­росли </a:t>
            </a:r>
            <a:r>
              <a:rPr lang="ru-RU" dirty="0"/>
              <a:t>играют большую роль в генезисе </a:t>
            </a:r>
            <a:r>
              <a:rPr lang="ru-RU" dirty="0" smtClean="0"/>
              <a:t>чернозема.</a:t>
            </a:r>
            <a:endParaRPr lang="ru-RU" dirty="0"/>
          </a:p>
        </p:txBody>
      </p:sp>
      <p:pic>
        <p:nvPicPr>
          <p:cNvPr id="7170" name="Picture 2" descr="D:\агроэкол\во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188640"/>
            <a:ext cx="5364088" cy="3361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агроэкол\вод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19827"/>
            <a:ext cx="5148064" cy="3330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5397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400" dirty="0"/>
              <a:t>Дыхание почв - выделение углекислого газа и поглощение кислорода </a:t>
            </a:r>
            <a:r>
              <a:rPr lang="ru-RU" sz="2400" dirty="0" smtClean="0"/>
              <a:t>почвой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/>
              <a:t>Основной вклад в продукцию </a:t>
            </a:r>
            <a:r>
              <a:rPr lang="ru-RU" dirty="0" smtClean="0"/>
              <a:t>СО2 почвой </a:t>
            </a:r>
            <a:r>
              <a:rPr lang="ru-RU" dirty="0"/>
              <a:t>вносят микроорганизмы и корни растений. Соотношение дыхания </a:t>
            </a:r>
            <a:r>
              <a:rPr lang="ru-RU" dirty="0" smtClean="0"/>
              <a:t>этих двух составляющих колеблется в зависимости от климатических условий, </a:t>
            </a:r>
            <a:r>
              <a:rPr lang="ru-RU" dirty="0"/>
              <a:t>типов </a:t>
            </a:r>
            <a:r>
              <a:rPr lang="ru-RU" dirty="0" err="1"/>
              <a:t>ценозов</a:t>
            </a:r>
            <a:r>
              <a:rPr lang="ru-RU" dirty="0"/>
              <a:t> и типов почв.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Интенсивность </a:t>
            </a:r>
            <a:r>
              <a:rPr lang="ru-RU" dirty="0"/>
              <a:t>и пространственное распределение </a:t>
            </a:r>
            <a:r>
              <a:rPr lang="ru-RU" dirty="0" smtClean="0"/>
              <a:t>дыхания </a:t>
            </a:r>
            <a:r>
              <a:rPr lang="ru-RU" dirty="0"/>
              <a:t>почвы </a:t>
            </a:r>
            <a:r>
              <a:rPr lang="ru-RU" dirty="0" smtClean="0"/>
              <a:t>зависит  от </a:t>
            </a:r>
            <a:r>
              <a:rPr lang="ru-RU" dirty="0"/>
              <a:t>множества факторов - от ее температуры, влажности, физических </a:t>
            </a:r>
            <a:r>
              <a:rPr lang="ru-RU" dirty="0" smtClean="0"/>
              <a:t>свойств, </a:t>
            </a:r>
            <a:r>
              <a:rPr lang="ru-RU" dirty="0"/>
              <a:t>содержания органического вещества и изменения во времени </a:t>
            </a:r>
            <a:r>
              <a:rPr lang="ru-RU" dirty="0" smtClean="0"/>
              <a:t>деятельности </a:t>
            </a:r>
            <a:r>
              <a:rPr lang="ru-RU" dirty="0"/>
              <a:t>микроорганизмов, развития корней высших растений.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При </a:t>
            </a:r>
            <a:r>
              <a:rPr lang="ru-RU" dirty="0"/>
              <a:t>одной и </a:t>
            </a:r>
            <a:r>
              <a:rPr lang="ru-RU" dirty="0" smtClean="0"/>
              <a:t>той же температуре </a:t>
            </a:r>
            <a:r>
              <a:rPr lang="ru-RU" dirty="0"/>
              <a:t>интенсивность дыхания весной выше, чем осенью.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Дыхание </a:t>
            </a:r>
            <a:r>
              <a:rPr lang="ru-RU" dirty="0"/>
              <a:t>карбонатных почв намного выше, чем </a:t>
            </a:r>
            <a:r>
              <a:rPr lang="ru-RU" dirty="0" smtClean="0"/>
              <a:t>некарбонатных.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Интенсивность дыхания в карбонатных горизонтах выше, чем </a:t>
            </a:r>
            <a:r>
              <a:rPr lang="ru-RU" dirty="0" smtClean="0"/>
              <a:t>в нижележащих </a:t>
            </a:r>
            <a:r>
              <a:rPr lang="ru-RU" dirty="0"/>
              <a:t>горизонтах (горные черноземы, коричневая, бурая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7561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Ферментативная активность почв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435280" cy="2980927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ru-RU" sz="1600" dirty="0"/>
              <a:t>Ферменты делятся на 6 классов в зависимости от типа </a:t>
            </a:r>
            <a:r>
              <a:rPr lang="ru-RU" sz="1600" dirty="0" smtClean="0"/>
              <a:t>катализируемой реакции</a:t>
            </a:r>
            <a:r>
              <a:rPr lang="ru-RU" sz="1600" dirty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/>
              <a:t>1. </a:t>
            </a:r>
            <a:r>
              <a:rPr lang="ru-RU" sz="1600" dirty="0" err="1"/>
              <a:t>оксидоредуктазы</a:t>
            </a:r>
            <a:r>
              <a:rPr lang="ru-RU" sz="1600" dirty="0"/>
              <a:t>, катализирующие процессы биологического </a:t>
            </a:r>
            <a:r>
              <a:rPr lang="ru-RU" sz="1600" dirty="0" smtClean="0"/>
              <a:t>окисления </a:t>
            </a:r>
            <a:r>
              <a:rPr lang="ru-RU" sz="1600" dirty="0"/>
              <a:t>и восстановления (каталаза, </a:t>
            </a:r>
            <a:r>
              <a:rPr lang="ru-RU" sz="1600" dirty="0" err="1"/>
              <a:t>полифенолоксидаза</a:t>
            </a:r>
            <a:r>
              <a:rPr lang="ru-RU" sz="1600" dirty="0"/>
              <a:t>, </a:t>
            </a:r>
            <a:r>
              <a:rPr lang="ru-RU" sz="1600" dirty="0" err="1"/>
              <a:t>пероксидаза</a:t>
            </a:r>
            <a:r>
              <a:rPr lang="ru-RU" sz="1600" dirty="0"/>
              <a:t>, </a:t>
            </a:r>
            <a:r>
              <a:rPr lang="ru-RU" sz="1600" dirty="0" err="1" smtClean="0"/>
              <a:t>дегидрогеназа</a:t>
            </a:r>
            <a:r>
              <a:rPr lang="ru-RU" sz="1600" dirty="0"/>
              <a:t>, </a:t>
            </a:r>
            <a:r>
              <a:rPr lang="ru-RU" sz="1600" dirty="0" err="1"/>
              <a:t>ферриредуктаза</a:t>
            </a:r>
            <a:r>
              <a:rPr lang="ru-RU" sz="1600" dirty="0"/>
              <a:t> и др.);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/>
              <a:t>2. </a:t>
            </a:r>
            <a:r>
              <a:rPr lang="ru-RU" sz="1600" dirty="0" err="1"/>
              <a:t>трансферазы</a:t>
            </a:r>
            <a:r>
              <a:rPr lang="ru-RU" sz="1600" dirty="0"/>
              <a:t>, переносящие группы атомов;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/>
              <a:t>3. гидролазы, катализирующие расщепление с присоединением воды 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/>
              <a:t>( </a:t>
            </a:r>
            <a:r>
              <a:rPr lang="ru-RU" sz="1600" dirty="0" smtClean="0"/>
              <a:t>инвертаза, </a:t>
            </a:r>
            <a:r>
              <a:rPr lang="ru-RU" sz="1600" dirty="0"/>
              <a:t>фосфатаза, амилаза, </a:t>
            </a:r>
            <a:r>
              <a:rPr lang="ru-RU" sz="1600" dirty="0" err="1"/>
              <a:t>уреаза</a:t>
            </a:r>
            <a:r>
              <a:rPr lang="ru-RU" sz="1600" dirty="0"/>
              <a:t> и др.);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/>
              <a:t>4. </a:t>
            </a:r>
            <a:r>
              <a:rPr lang="ru-RU" sz="1600" dirty="0" err="1"/>
              <a:t>лиазы</a:t>
            </a:r>
            <a:r>
              <a:rPr lang="ru-RU" sz="1600" dirty="0"/>
              <a:t>, отщепляющие (присоединяющие) различные группы атомов </a:t>
            </a:r>
            <a:r>
              <a:rPr lang="ru-RU" sz="1600" dirty="0" smtClean="0"/>
              <a:t>без </a:t>
            </a:r>
            <a:r>
              <a:rPr lang="ru-RU" sz="1600" dirty="0"/>
              <a:t>участия воды;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/>
              <a:t>5. </a:t>
            </a:r>
            <a:r>
              <a:rPr lang="ru-RU" sz="1600" dirty="0" err="1"/>
              <a:t>изомеразы</a:t>
            </a:r>
            <a:r>
              <a:rPr lang="ru-RU" sz="1600" dirty="0"/>
              <a:t>, изменяющие структуры соединения;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/>
              <a:t>6. </a:t>
            </a:r>
            <a:r>
              <a:rPr lang="ru-RU" sz="1600" dirty="0" err="1"/>
              <a:t>лигазы</a:t>
            </a:r>
            <a:r>
              <a:rPr lang="ru-RU" sz="1600" dirty="0"/>
              <a:t> катализируют реакции образования С-С, С-S, С-О, C-N связей </a:t>
            </a:r>
            <a:r>
              <a:rPr lang="ru-RU" sz="1600" dirty="0" smtClean="0"/>
              <a:t>за счёт реакций конденсации</a:t>
            </a:r>
            <a:r>
              <a:rPr lang="ru-RU" sz="1600" dirty="0"/>
              <a:t>, сопряженных с распадом </a:t>
            </a:r>
            <a:r>
              <a:rPr lang="ru-RU" sz="1600" dirty="0" smtClean="0"/>
              <a:t>АТФ.</a:t>
            </a:r>
          </a:p>
          <a:p>
            <a:pPr marL="0" indent="0">
              <a:buNone/>
            </a:pPr>
            <a:endParaRPr lang="ru-RU" sz="1600" dirty="0" smtClean="0"/>
          </a:p>
          <a:p>
            <a:pPr marL="0" indent="0">
              <a:spcBef>
                <a:spcPts val="400"/>
              </a:spcBef>
              <a:buNone/>
            </a:pPr>
            <a:r>
              <a:rPr lang="ru-RU" sz="1600" dirty="0"/>
              <a:t>Источниками почвенных ферментов служит все живое вещество почв:</a:t>
            </a:r>
          </a:p>
          <a:p>
            <a:pPr marL="0" indent="0">
              <a:buNone/>
            </a:pPr>
            <a:r>
              <a:rPr lang="ru-RU" sz="1600" dirty="0" smtClean="0"/>
              <a:t>растения, </a:t>
            </a:r>
            <a:r>
              <a:rPr lang="ru-RU" sz="1600" dirty="0"/>
              <a:t>микроорганизмы, животные, грибы, водоросли и т.д.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Накапливаясь  в почве </a:t>
            </a:r>
            <a:r>
              <a:rPr lang="ru-RU" sz="1600" dirty="0"/>
              <a:t>, ферменты становятся неотъемлемым реактивным компонентом </a:t>
            </a:r>
            <a:r>
              <a:rPr lang="ru-RU" sz="1600" dirty="0" smtClean="0"/>
              <a:t>экосистемы.</a:t>
            </a:r>
          </a:p>
          <a:p>
            <a:pPr marL="0" indent="0">
              <a:buNone/>
            </a:pPr>
            <a:r>
              <a:rPr lang="ru-RU" sz="1600" dirty="0"/>
              <a:t>Активность ферментов максимальна в верхних наиболее биогенных </a:t>
            </a:r>
            <a:r>
              <a:rPr lang="ru-RU" sz="1600" dirty="0" smtClean="0"/>
              <a:t> почвенных </a:t>
            </a:r>
            <a:r>
              <a:rPr lang="ru-RU" sz="1600" dirty="0"/>
              <a:t>горизонтах и вниз по почвенному профилю падает, что связано с </a:t>
            </a:r>
            <a:r>
              <a:rPr lang="ru-RU" sz="1600" dirty="0" smtClean="0"/>
              <a:t>уменьшением </a:t>
            </a:r>
            <a:r>
              <a:rPr lang="ru-RU" sz="1600" dirty="0"/>
              <a:t>запасов органического вещества, меньшим количеством </a:t>
            </a:r>
            <a:r>
              <a:rPr lang="ru-RU" sz="1600" dirty="0" smtClean="0"/>
              <a:t>животных, </a:t>
            </a:r>
            <a:r>
              <a:rPr lang="ru-RU" sz="1600" dirty="0"/>
              <a:t>микроорганизмов, корней растений в нижних </a:t>
            </a:r>
            <a:r>
              <a:rPr lang="ru-RU" sz="1600" dirty="0" smtClean="0"/>
              <a:t>горизонтах.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666741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>
                <a:solidFill>
                  <a:srgbClr val="002060"/>
                </a:solidFill>
              </a:rPr>
              <a:t>Гумусное</a:t>
            </a:r>
            <a:r>
              <a:rPr lang="ru-RU" sz="3600" dirty="0" smtClean="0">
                <a:solidFill>
                  <a:srgbClr val="002060"/>
                </a:solidFill>
              </a:rPr>
              <a:t> состояние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Органическое вещество почв представлено совокупностью живой </a:t>
            </a:r>
            <a:r>
              <a:rPr lang="ru-RU" dirty="0" smtClean="0"/>
              <a:t>био­массы </a:t>
            </a:r>
            <a:r>
              <a:rPr lang="ru-RU" dirty="0"/>
              <a:t>(растения, животные, микроорганизмы), органическими остатками и </a:t>
            </a:r>
            <a:r>
              <a:rPr lang="ru-RU" dirty="0" smtClean="0"/>
              <a:t>продуктами </a:t>
            </a:r>
            <a:r>
              <a:rPr lang="ru-RU" dirty="0"/>
              <a:t>их метаболизма, а также вновь образованными органическими </a:t>
            </a:r>
            <a:r>
              <a:rPr lang="ru-RU" dirty="0" smtClean="0"/>
              <a:t>соединениями</a:t>
            </a:r>
            <a:r>
              <a:rPr lang="ru-RU" dirty="0"/>
              <a:t>, носящими название почвенного гумуса. </a:t>
            </a:r>
            <a:endParaRPr lang="ru-RU" dirty="0" smtClean="0"/>
          </a:p>
          <a:p>
            <a:r>
              <a:rPr lang="ru-RU" dirty="0" smtClean="0"/>
              <a:t>По </a:t>
            </a:r>
            <a:r>
              <a:rPr lang="ru-RU" dirty="0"/>
              <a:t>современным </a:t>
            </a:r>
            <a:r>
              <a:rPr lang="ru-RU" dirty="0" smtClean="0"/>
              <a:t>представлениям </a:t>
            </a:r>
            <a:r>
              <a:rPr lang="ru-RU" dirty="0"/>
              <a:t>все органические вещества, находящиеся в почвенной массе </a:t>
            </a:r>
            <a:r>
              <a:rPr lang="ru-RU" dirty="0" smtClean="0"/>
              <a:t>генетических </a:t>
            </a:r>
            <a:r>
              <a:rPr lang="ru-RU" dirty="0"/>
              <a:t>горизонтов, делятся на две группы - неспецифические и </a:t>
            </a:r>
            <a:r>
              <a:rPr lang="ru-RU" dirty="0" smtClean="0"/>
              <a:t>специфические. </a:t>
            </a:r>
          </a:p>
          <a:p>
            <a:r>
              <a:rPr lang="ru-RU" b="1" dirty="0" smtClean="0"/>
              <a:t>Неспецифические</a:t>
            </a:r>
            <a:r>
              <a:rPr lang="ru-RU" dirty="0"/>
              <a:t>, т.е. вещества не почвенного </a:t>
            </a:r>
            <a:r>
              <a:rPr lang="ru-RU" dirty="0" smtClean="0"/>
              <a:t>происхождения</a:t>
            </a:r>
            <a:r>
              <a:rPr lang="ru-RU" dirty="0"/>
              <a:t>, а имеющие фито-, </a:t>
            </a:r>
            <a:r>
              <a:rPr lang="ru-RU" dirty="0" err="1"/>
              <a:t>зоо</a:t>
            </a:r>
            <a:r>
              <a:rPr lang="ru-RU" dirty="0"/>
              <a:t>-, </a:t>
            </a:r>
            <a:r>
              <a:rPr lang="ru-RU" dirty="0" err="1"/>
              <a:t>микробоценотическую</a:t>
            </a:r>
            <a:r>
              <a:rPr lang="ru-RU" dirty="0"/>
              <a:t> природу и </a:t>
            </a:r>
            <a:r>
              <a:rPr lang="ru-RU" dirty="0" smtClean="0"/>
              <a:t>вступающие </a:t>
            </a:r>
            <a:r>
              <a:rPr lang="ru-RU" dirty="0"/>
              <a:t>в процесс почвообразования как отмирающая биомасса (</a:t>
            </a:r>
            <a:r>
              <a:rPr lang="ru-RU" dirty="0" smtClean="0"/>
              <a:t>органические </a:t>
            </a:r>
            <a:r>
              <a:rPr lang="ru-RU" dirty="0"/>
              <a:t>остатки) и как продукты жизнедеятельности живых организмов. </a:t>
            </a:r>
          </a:p>
          <a:p>
            <a:r>
              <a:rPr lang="ru-RU" dirty="0" smtClean="0"/>
              <a:t>Почвенный </a:t>
            </a:r>
            <a:r>
              <a:rPr lang="ru-RU" dirty="0"/>
              <a:t>гумус или </a:t>
            </a:r>
            <a:r>
              <a:rPr lang="ru-RU" b="1" dirty="0"/>
              <a:t>специфические </a:t>
            </a:r>
            <a:r>
              <a:rPr lang="ru-RU" dirty="0"/>
              <a:t>органические вещества почвенно- </a:t>
            </a:r>
            <a:r>
              <a:rPr lang="ru-RU" dirty="0" smtClean="0"/>
              <a:t>генетической </a:t>
            </a:r>
            <a:r>
              <a:rPr lang="ru-RU" dirty="0"/>
              <a:t>природы, присущие только почвенному покрову.</a:t>
            </a:r>
          </a:p>
        </p:txBody>
      </p:sp>
    </p:spTree>
    <p:extLst>
      <p:ext uri="{BB962C8B-B14F-4D97-AF65-F5344CB8AC3E}">
        <p14:creationId xmlns:p14="http://schemas.microsoft.com/office/powerpoint/2010/main" val="247455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Значимость органического вещества почв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445624" cy="56166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1. </a:t>
            </a:r>
            <a:r>
              <a:rPr lang="ru-RU" sz="1800" b="1" dirty="0"/>
              <a:t>Минерализация органических веществ </a:t>
            </a:r>
            <a:r>
              <a:rPr lang="ru-RU" sz="1800" dirty="0"/>
              <a:t>- первостепенный источник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800" dirty="0"/>
              <a:t>поступления в почвы доступных растениям элементов-</a:t>
            </a:r>
            <a:r>
              <a:rPr lang="ru-RU" sz="1800" dirty="0" err="1"/>
              <a:t>биофилов</a:t>
            </a:r>
            <a:r>
              <a:rPr lang="ru-RU" sz="1800" dirty="0"/>
              <a:t> в </a:t>
            </a:r>
            <a:r>
              <a:rPr lang="ru-RU" sz="1800" dirty="0" smtClean="0"/>
              <a:t>концентрациях, </a:t>
            </a:r>
            <a:r>
              <a:rPr lang="ru-RU" sz="1800" dirty="0"/>
              <a:t>близких к экологическим потребностям организмов. При </a:t>
            </a:r>
            <a:r>
              <a:rPr lang="ru-RU" sz="1800" dirty="0" smtClean="0"/>
              <a:t>минерали­зации </a:t>
            </a:r>
            <a:r>
              <a:rPr lang="ru-RU" sz="1800" dirty="0"/>
              <a:t>сложные органические соединения при участии различных групп </a:t>
            </a:r>
            <a:r>
              <a:rPr lang="ru-RU" sz="1800" dirty="0" smtClean="0"/>
              <a:t>мик­роорганизмов </a:t>
            </a:r>
            <a:r>
              <a:rPr lang="ru-RU" sz="1800" dirty="0"/>
              <a:t>превращаются в простые химические вещества - воду, </a:t>
            </a:r>
            <a:r>
              <a:rPr lang="ru-RU" sz="1800" dirty="0" smtClean="0"/>
              <a:t>углекислый </a:t>
            </a:r>
            <a:r>
              <a:rPr lang="ru-RU" sz="1800" dirty="0"/>
              <a:t>газ, соли различных анионов и катионов. В процессе минерализации </a:t>
            </a:r>
            <a:r>
              <a:rPr lang="ru-RU" sz="1800" dirty="0" smtClean="0"/>
              <a:t>участвует </a:t>
            </a:r>
            <a:r>
              <a:rPr lang="ru-RU" sz="1800" dirty="0"/>
              <a:t>большая часть органических остатков: до 80-90%. Продукты </a:t>
            </a:r>
            <a:r>
              <a:rPr lang="ru-RU" sz="1800" dirty="0" smtClean="0"/>
              <a:t>минерализации </a:t>
            </a:r>
            <a:r>
              <a:rPr lang="ru-RU" sz="1800" dirty="0"/>
              <a:t>попадают в почвенные растворы и в значительной степени </a:t>
            </a:r>
            <a:r>
              <a:rPr lang="ru-RU" sz="1800" dirty="0" smtClean="0"/>
              <a:t>становятся </a:t>
            </a:r>
            <a:r>
              <a:rPr lang="ru-RU" sz="1800" dirty="0"/>
              <a:t>объектом питания растений, т.е. вновь включаются в биологический </a:t>
            </a:r>
            <a:r>
              <a:rPr lang="ru-RU" sz="1800" dirty="0" smtClean="0"/>
              <a:t>круговорот</a:t>
            </a:r>
            <a:r>
              <a:rPr lang="ru-RU" sz="1800" dirty="0"/>
              <a:t>. Минерализации подвергаются и гумусовые вещества, но </a:t>
            </a:r>
            <a:r>
              <a:rPr lang="ru-RU" sz="1800" dirty="0" smtClean="0"/>
              <a:t>значительно </a:t>
            </a:r>
            <a:r>
              <a:rPr lang="ru-RU" sz="1800" dirty="0"/>
              <a:t>медленнее, что обеспечивает регулярность и стабильность </a:t>
            </a:r>
            <a:r>
              <a:rPr lang="ru-RU" sz="1800" dirty="0" smtClean="0"/>
              <a:t>минерального </a:t>
            </a:r>
            <a:r>
              <a:rPr lang="ru-RU" sz="1800" dirty="0"/>
              <a:t>азотного и фосфорного питания живых организмов почвы</a:t>
            </a:r>
            <a:r>
              <a:rPr lang="ru-RU" sz="1800" dirty="0" smtClean="0"/>
              <a:t>.</a:t>
            </a:r>
            <a:endParaRPr lang="ru-RU" sz="1800" dirty="0"/>
          </a:p>
          <a:p>
            <a:pPr marL="0" indent="0">
              <a:buNone/>
            </a:pPr>
            <a:r>
              <a:rPr lang="ru-RU" sz="1800" dirty="0"/>
              <a:t>2. Гумусовые вещества почв следует рассматривать </a:t>
            </a:r>
            <a:r>
              <a:rPr lang="ru-RU" sz="1800" b="1" dirty="0"/>
              <a:t>как </a:t>
            </a:r>
            <a:r>
              <a:rPr lang="ru-RU" sz="1800" b="1" dirty="0" smtClean="0"/>
              <a:t>аккумулятора </a:t>
            </a:r>
            <a:r>
              <a:rPr lang="ru-RU" sz="1800" b="1" dirty="0"/>
              <a:t>солнечной энергии</a:t>
            </a:r>
            <a:r>
              <a:rPr lang="ru-RU" sz="1800" dirty="0"/>
              <a:t>, которая была накоплена благодаря процессам </a:t>
            </a:r>
            <a:r>
              <a:rPr lang="ru-RU" sz="1800" dirty="0" smtClean="0"/>
              <a:t>фотосинте­за </a:t>
            </a:r>
            <a:r>
              <a:rPr lang="ru-RU" sz="1800" dirty="0"/>
              <a:t>зелеными растениями в бесчисленном множестве неспецифических </a:t>
            </a:r>
            <a:r>
              <a:rPr lang="ru-RU" sz="1800" dirty="0" smtClean="0"/>
              <a:t>орга­нических </a:t>
            </a:r>
            <a:r>
              <a:rPr lang="ru-RU" sz="1800" dirty="0"/>
              <a:t>соединений, а затем трансформирована в вещества почвенного </a:t>
            </a:r>
            <a:r>
              <a:rPr lang="ru-RU" sz="1800" dirty="0" smtClean="0"/>
              <a:t>гу­муса</a:t>
            </a:r>
            <a:r>
              <a:rPr lang="ru-RU" sz="1800" dirty="0"/>
              <a:t>. Постепенное ее высвобождение осуществляет энергетическое </a:t>
            </a:r>
            <a:r>
              <a:rPr lang="ru-RU" sz="1800" dirty="0" smtClean="0"/>
              <a:t>обеспе­чение </a:t>
            </a:r>
            <a:r>
              <a:rPr lang="ru-RU" sz="1800" dirty="0"/>
              <a:t>многих почвенных процессов, включая плодородие почв. </a:t>
            </a:r>
            <a:r>
              <a:rPr lang="ru-RU" sz="1800" dirty="0" smtClean="0"/>
              <a:t>Следова­тельно</a:t>
            </a:r>
            <a:r>
              <a:rPr lang="ru-RU" sz="1800" dirty="0"/>
              <a:t>, почвенный гумус имеет конкретную энергетическую </a:t>
            </a:r>
            <a:r>
              <a:rPr lang="ru-RU" sz="1800" dirty="0" smtClean="0"/>
              <a:t>значимость.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724676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Биологическая активность почв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В качестве показателей биологической активности почв используются: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численность </a:t>
            </a:r>
            <a:r>
              <a:rPr lang="ru-RU" dirty="0"/>
              <a:t>и биомасса разных групп почвенной </a:t>
            </a:r>
            <a:r>
              <a:rPr lang="ru-RU" dirty="0" err="1"/>
              <a:t>биоты</a:t>
            </a:r>
            <a:r>
              <a:rPr lang="ru-RU" dirty="0"/>
              <a:t>, их продуктивность, 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ферментативная активность почв,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активность </a:t>
            </a:r>
            <a:r>
              <a:rPr lang="ru-RU" dirty="0"/>
              <a:t>основных процессов, </a:t>
            </a:r>
            <a:r>
              <a:rPr lang="ru-RU" dirty="0" smtClean="0"/>
              <a:t>связан­ных </a:t>
            </a:r>
            <a:r>
              <a:rPr lang="ru-RU" dirty="0"/>
              <a:t>с круговоротом элементов,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некоторые </a:t>
            </a:r>
            <a:r>
              <a:rPr lang="ru-RU" dirty="0"/>
              <a:t>энергетические данные,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количество </a:t>
            </a:r>
            <a:r>
              <a:rPr lang="ru-RU" dirty="0"/>
              <a:t>и скорость накопления некоторых </a:t>
            </a:r>
            <a:r>
              <a:rPr lang="ru-RU" dirty="0" smtClean="0"/>
              <a:t>продуктов жизнедеятельности почвен­ных организмов.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9127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76672"/>
            <a:ext cx="8363272" cy="1728192"/>
          </a:xfrm>
        </p:spPr>
        <p:txBody>
          <a:bodyPr>
            <a:noAutofit/>
          </a:bodyPr>
          <a:lstStyle/>
          <a:p>
            <a:pPr algn="l"/>
            <a:r>
              <a:rPr lang="ru-RU" sz="1800" dirty="0"/>
              <a:t>3. Гумусовые вещества </a:t>
            </a:r>
            <a:r>
              <a:rPr lang="ru-RU" sz="1800" b="1" dirty="0"/>
              <a:t>обладают физиологической активностью</a:t>
            </a:r>
            <a:r>
              <a:rPr lang="ru-RU" sz="1800" dirty="0"/>
              <a:t>. </a:t>
            </a:r>
            <a:r>
              <a:rPr lang="ru-RU" sz="1800" dirty="0" err="1" smtClean="0"/>
              <a:t>Фульвокислоты</a:t>
            </a:r>
            <a:r>
              <a:rPr lang="ru-RU" sz="1800" dirty="0" smtClean="0"/>
              <a:t> </a:t>
            </a:r>
            <a:r>
              <a:rPr lang="ru-RU" sz="1800" dirty="0"/>
              <a:t>и </a:t>
            </a:r>
            <a:r>
              <a:rPr lang="ru-RU" sz="1800" dirty="0" err="1"/>
              <a:t>гумат</a:t>
            </a:r>
            <a:r>
              <a:rPr lang="ru-RU" sz="1800" dirty="0"/>
              <a:t> натрия, выделенные из разных почв, действуют </a:t>
            </a:r>
            <a:r>
              <a:rPr lang="ru-RU" sz="1800" dirty="0" smtClean="0"/>
              <a:t>неодинаково</a:t>
            </a:r>
            <a:r>
              <a:rPr lang="ru-RU" sz="1800" dirty="0"/>
              <a:t>.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Стимулирующая </a:t>
            </a:r>
            <a:r>
              <a:rPr lang="ru-RU" sz="1800" dirty="0"/>
              <a:t>роль </a:t>
            </a:r>
            <a:r>
              <a:rPr lang="ru-RU" sz="1800" dirty="0" err="1"/>
              <a:t>гуматов</a:t>
            </a:r>
            <a:r>
              <a:rPr lang="ru-RU" sz="1800" dirty="0"/>
              <a:t> широко используется в практике </a:t>
            </a:r>
            <a:r>
              <a:rPr lang="ru-RU" sz="1800" dirty="0" smtClean="0"/>
              <a:t>выра­щивания </a:t>
            </a:r>
            <a:r>
              <a:rPr lang="ru-RU" sz="1800" dirty="0"/>
              <a:t>черенков-саженцев кустарниковых культур. В присутствии </a:t>
            </a:r>
            <a:r>
              <a:rPr lang="ru-RU" sz="1800" dirty="0" err="1" smtClean="0"/>
              <a:t>гуматов</a:t>
            </a:r>
            <a:r>
              <a:rPr lang="ru-RU" sz="1800" dirty="0" smtClean="0"/>
              <a:t> они </a:t>
            </a:r>
            <a:r>
              <a:rPr lang="ru-RU" sz="1800" dirty="0"/>
              <a:t>намного быстрее дают рост корней. Однако характерна неодинаковая </a:t>
            </a:r>
            <a:r>
              <a:rPr lang="ru-RU" sz="1800" dirty="0" smtClean="0"/>
              <a:t> требовательность </a:t>
            </a:r>
            <a:r>
              <a:rPr lang="ru-RU" sz="1800" dirty="0"/>
              <a:t>различных растений к </a:t>
            </a:r>
            <a:r>
              <a:rPr lang="ru-RU" sz="1800" dirty="0" err="1"/>
              <a:t>гуматам</a:t>
            </a:r>
            <a:r>
              <a:rPr lang="ru-RU" sz="1800" dirty="0"/>
              <a:t>.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562" y="2276872"/>
            <a:ext cx="8820472" cy="4277072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4. Гумус </a:t>
            </a:r>
            <a:r>
              <a:rPr lang="ru-RU" b="1" dirty="0"/>
              <a:t>оптимизирует физическое состояние почв. </a:t>
            </a:r>
            <a:r>
              <a:rPr lang="ru-RU" dirty="0"/>
              <a:t>При оценке </a:t>
            </a:r>
            <a:r>
              <a:rPr lang="ru-RU" dirty="0" smtClean="0"/>
              <a:t>экологической </a:t>
            </a:r>
            <a:r>
              <a:rPr lang="ru-RU" dirty="0"/>
              <a:t>роли гумуса всегда подчеркивается его положительное значение в </a:t>
            </a:r>
            <a:r>
              <a:rPr lang="ru-RU" dirty="0" smtClean="0"/>
              <a:t>связи </a:t>
            </a:r>
            <a:r>
              <a:rPr lang="ru-RU" dirty="0"/>
              <a:t>с образованием </a:t>
            </a:r>
            <a:r>
              <a:rPr lang="ru-RU" dirty="0" err="1"/>
              <a:t>агрономически</a:t>
            </a:r>
            <a:r>
              <a:rPr lang="ru-RU" dirty="0"/>
              <a:t> ценной структуры, которая в конечном </a:t>
            </a:r>
            <a:r>
              <a:rPr lang="ru-RU" dirty="0" smtClean="0"/>
              <a:t>итоге </a:t>
            </a:r>
            <a:r>
              <a:rPr lang="ru-RU" dirty="0"/>
              <a:t>создает для растений благоприятные водно-воздушные свойства. </a:t>
            </a:r>
            <a:r>
              <a:rPr lang="ru-RU" dirty="0" smtClean="0"/>
              <a:t>Глав­ную </a:t>
            </a:r>
            <a:r>
              <a:rPr lang="ru-RU" dirty="0"/>
              <a:t>структурообразующую роль выполняют </a:t>
            </a:r>
            <a:r>
              <a:rPr lang="ru-RU" dirty="0" err="1"/>
              <a:t>гуматы</a:t>
            </a:r>
            <a:r>
              <a:rPr lang="ru-RU" dirty="0"/>
              <a:t> кальция и железа. Это </a:t>
            </a:r>
            <a:r>
              <a:rPr lang="ru-RU" dirty="0" smtClean="0"/>
              <a:t>очень </a:t>
            </a:r>
            <a:r>
              <a:rPr lang="ru-RU" dirty="0"/>
              <a:t>водоустойчивые </a:t>
            </a:r>
            <a:r>
              <a:rPr lang="ru-RU" dirty="0" err="1"/>
              <a:t>структурообразователи</a:t>
            </a:r>
            <a:r>
              <a:rPr lang="ru-RU" dirty="0"/>
              <a:t> с высокими клеящими </a:t>
            </a:r>
            <a:r>
              <a:rPr lang="ru-RU" dirty="0" smtClean="0"/>
              <a:t>свойст­вами</a:t>
            </a:r>
            <a:r>
              <a:rPr lang="ru-RU" dirty="0"/>
              <a:t>. Они обеспечивают формирование в почвах зернистой и пористой </a:t>
            </a:r>
            <a:r>
              <a:rPr lang="ru-RU" dirty="0" smtClean="0"/>
              <a:t>структуры</a:t>
            </a:r>
            <a:r>
              <a:rPr lang="ru-RU" dirty="0"/>
              <a:t>, устойчивой к разрушающему действию воды.</a:t>
            </a:r>
            <a:br>
              <a:rPr lang="ru-RU" dirty="0"/>
            </a:br>
            <a:r>
              <a:rPr lang="ru-RU" dirty="0"/>
              <a:t>Гумусовые вещества оптимизируют для растений многие физические </a:t>
            </a:r>
            <a:br>
              <a:rPr lang="ru-RU" dirty="0"/>
            </a:br>
            <a:r>
              <a:rPr lang="ru-RU" dirty="0"/>
              <a:t>характеристики почвы. Чем выше содержание в почвах органических </a:t>
            </a:r>
            <a:r>
              <a:rPr lang="ru-RU" dirty="0" smtClean="0"/>
              <a:t>веществ</a:t>
            </a:r>
            <a:r>
              <a:rPr lang="ru-RU" dirty="0"/>
              <a:t>, тем шире диапазон физической спелости, т.е. почвы могут </a:t>
            </a:r>
            <a:r>
              <a:rPr lang="ru-RU" dirty="0" smtClean="0"/>
              <a:t>обрабатываться </a:t>
            </a:r>
            <a:r>
              <a:rPr lang="ru-RU" dirty="0"/>
              <a:t>в более широком интервале влажности. </a:t>
            </a:r>
            <a:r>
              <a:rPr lang="ru-RU" dirty="0" err="1"/>
              <a:t>Многогумусные</a:t>
            </a:r>
            <a:r>
              <a:rPr lang="ru-RU" dirty="0"/>
              <a:t> почвы легко </a:t>
            </a:r>
            <a:r>
              <a:rPr lang="ru-RU" dirty="0" smtClean="0"/>
              <a:t>обрабатываются</a:t>
            </a:r>
            <a:r>
              <a:rPr lang="ru-RU" dirty="0"/>
              <a:t>, менее податливы к уплотнению. Никогда не встречаются </a:t>
            </a:r>
            <a:r>
              <a:rPr lang="ru-RU" dirty="0" smtClean="0"/>
              <a:t>слитые </a:t>
            </a:r>
            <a:r>
              <a:rPr lang="ru-RU" dirty="0"/>
              <a:t>почвы с высоким содержанием органического вещества.</a:t>
            </a:r>
            <a:br>
              <a:rPr lang="ru-RU" dirty="0"/>
            </a:br>
            <a:r>
              <a:rPr lang="ru-RU" dirty="0"/>
              <a:t>Почвенный гумус отличается типичными характеристиками </a:t>
            </a:r>
            <a:r>
              <a:rPr lang="ru-RU" dirty="0" smtClean="0"/>
              <a:t>гидро­фильных </a:t>
            </a:r>
            <a:r>
              <a:rPr lang="ru-RU" dirty="0"/>
              <a:t>коллоидов. Он увеличивает водоудерживающую способность почв, </a:t>
            </a:r>
            <a:br>
              <a:rPr lang="ru-RU" dirty="0"/>
            </a:br>
            <a:r>
              <a:rPr lang="ru-RU" dirty="0"/>
              <a:t>так как способен поглощать значительное количество воды.</a:t>
            </a:r>
          </a:p>
        </p:txBody>
      </p:sp>
    </p:spTree>
    <p:extLst>
      <p:ext uri="{BB962C8B-B14F-4D97-AF65-F5344CB8AC3E}">
        <p14:creationId xmlns:p14="http://schemas.microsoft.com/office/powerpoint/2010/main" val="4164382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35846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5. Гумусовое состояние почв - важнейший </a:t>
            </a:r>
            <a:r>
              <a:rPr lang="ru-RU" b="1" dirty="0"/>
              <a:t>показатель количественной </a:t>
            </a:r>
          </a:p>
          <a:p>
            <a:r>
              <a:rPr lang="ru-RU" b="1" dirty="0" smtClean="0"/>
              <a:t>оценки </a:t>
            </a:r>
            <a:r>
              <a:rPr lang="ru-RU" b="1" dirty="0"/>
              <a:t>плодородия.</a:t>
            </a:r>
            <a:r>
              <a:rPr lang="ru-RU" dirty="0"/>
              <a:t> Это связано с тем, что гумус выступает как </a:t>
            </a:r>
            <a:r>
              <a:rPr lang="ru-RU" dirty="0" smtClean="0"/>
              <a:t>интеграль­ный  </a:t>
            </a:r>
            <a:r>
              <a:rPr lang="ru-RU" dirty="0"/>
              <a:t>показатель плодородия, объединяющий в себе ряд свойств почв. </a:t>
            </a:r>
            <a:endParaRPr lang="ru-RU" dirty="0" smtClean="0"/>
          </a:p>
          <a:p>
            <a:r>
              <a:rPr lang="ru-RU" dirty="0" smtClean="0"/>
              <a:t>С гумусовыми веществами связаны многие условия жизни растений, которые отражаются </a:t>
            </a:r>
            <a:r>
              <a:rPr lang="ru-RU" dirty="0"/>
              <a:t>в свойствах почвенного профиля: мощность и богатство гумусового </a:t>
            </a:r>
            <a:r>
              <a:rPr lang="ru-RU" dirty="0" smtClean="0"/>
              <a:t>профиля</a:t>
            </a:r>
            <a:r>
              <a:rPr lang="ru-RU" dirty="0"/>
              <a:t>, пригодность к сельскохозяйственному использованию, реакция </a:t>
            </a:r>
            <a:r>
              <a:rPr lang="ru-RU" dirty="0" smtClean="0"/>
              <a:t>среды</a:t>
            </a:r>
            <a:r>
              <a:rPr lang="ru-RU" dirty="0"/>
              <a:t>, физическое состояние почвенной массы, ее биохимическую </a:t>
            </a:r>
            <a:r>
              <a:rPr lang="ru-RU" dirty="0" smtClean="0"/>
              <a:t>актив­ность </a:t>
            </a:r>
            <a:r>
              <a:rPr lang="ru-RU" dirty="0"/>
              <a:t>и т.д. </a:t>
            </a:r>
            <a:endParaRPr lang="ru-RU" dirty="0" smtClean="0"/>
          </a:p>
          <a:p>
            <a:r>
              <a:rPr lang="ru-RU" dirty="0" smtClean="0"/>
              <a:t>Поэтому</a:t>
            </a:r>
            <a:r>
              <a:rPr lang="ru-RU" dirty="0"/>
              <a:t>, оценивая гумус почв, мы оцениваем сразу многие </a:t>
            </a:r>
            <a:r>
              <a:rPr lang="ru-RU" dirty="0" smtClean="0"/>
              <a:t>почвенные </a:t>
            </a:r>
            <a:r>
              <a:rPr lang="ru-RU" dirty="0"/>
              <a:t>характеристики. Разный качественно-количественный состав </a:t>
            </a:r>
            <a:r>
              <a:rPr lang="ru-RU" dirty="0" smtClean="0"/>
              <a:t>органического </a:t>
            </a:r>
            <a:r>
              <a:rPr lang="ru-RU" dirty="0"/>
              <a:t>вещества характеризует гумусовое состояние почвы.</a:t>
            </a:r>
          </a:p>
        </p:txBody>
      </p:sp>
      <p:pic>
        <p:nvPicPr>
          <p:cNvPr id="8194" name="Picture 2" descr="D:\агроэкол\гу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" y="3404755"/>
            <a:ext cx="222535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агроэкол\гум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464" y="3429000"/>
            <a:ext cx="1930512" cy="338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агроэкол\гум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60598"/>
            <a:ext cx="2016224" cy="334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D:\агроэкол\гум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460598"/>
            <a:ext cx="2304256" cy="332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154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Потенциальная биологическая активность </a:t>
            </a:r>
            <a:r>
              <a:rPr lang="ru-RU" sz="2400" dirty="0" smtClean="0">
                <a:solidFill>
                  <a:srgbClr val="002060"/>
                </a:solidFill>
              </a:rPr>
              <a:t>- это </a:t>
            </a:r>
            <a:r>
              <a:rPr lang="ru-RU" sz="2400" dirty="0">
                <a:solidFill>
                  <a:srgbClr val="002060"/>
                </a:solidFill>
              </a:rPr>
              <a:t>активность почвенной </a:t>
            </a:r>
            <a:r>
              <a:rPr lang="ru-RU" sz="2400" dirty="0" err="1">
                <a:solidFill>
                  <a:srgbClr val="002060"/>
                </a:solidFill>
              </a:rPr>
              <a:t>биоты</a:t>
            </a:r>
            <a:r>
              <a:rPr lang="ru-RU" sz="2400" dirty="0">
                <a:solidFill>
                  <a:srgbClr val="002060"/>
                </a:solidFill>
              </a:rPr>
              <a:t> , измеренная в искусственных условиях, оптимальных для протекания конкретного биологического процесса.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sz="2400" dirty="0" smtClean="0"/>
              <a:t>Измеряют </a:t>
            </a:r>
            <a:r>
              <a:rPr lang="ru-RU" sz="2400" dirty="0"/>
              <a:t>ее следующими методами: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определение численности бактерий методами прямого </a:t>
            </a:r>
            <a:r>
              <a:rPr lang="ru-RU" sz="2400" dirty="0" err="1"/>
              <a:t>микроскопирования</a:t>
            </a:r>
            <a:r>
              <a:rPr lang="ru-RU" sz="2400" dirty="0"/>
              <a:t>: </a:t>
            </a:r>
            <a:r>
              <a:rPr lang="ru-RU" sz="2400" dirty="0" smtClean="0"/>
              <a:t>по </a:t>
            </a:r>
            <a:r>
              <a:rPr lang="ru-RU" sz="2400" dirty="0"/>
              <a:t>Виноградскому или люминесцентно-микроскопическим методом, </a:t>
            </a:r>
            <a:endParaRPr lang="ru-RU" sz="2400" dirty="0" smtClean="0"/>
          </a:p>
          <a:p>
            <a:pPr>
              <a:buFont typeface="Wingdings" pitchFamily="2" charset="2"/>
              <a:buChar char="Ø"/>
            </a:pPr>
            <a:r>
              <a:rPr lang="ru-RU" sz="2400" dirty="0" err="1" smtClean="0"/>
              <a:t>определениe</a:t>
            </a:r>
            <a:r>
              <a:rPr lang="ru-RU" sz="2400" dirty="0" smtClean="0"/>
              <a:t> </a:t>
            </a:r>
            <a:r>
              <a:rPr lang="ru-RU" sz="2400" dirty="0"/>
              <a:t>длины гиф грибов и актиномицетов люминесцентно- </a:t>
            </a:r>
            <a:r>
              <a:rPr lang="ru-RU" sz="2400" dirty="0" smtClean="0"/>
              <a:t>микроскопическим </a:t>
            </a:r>
            <a:r>
              <a:rPr lang="ru-RU" sz="2400" dirty="0"/>
              <a:t>методом, </a:t>
            </a:r>
            <a:endParaRPr lang="ru-RU" sz="2400" dirty="0" smtClean="0"/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определение </a:t>
            </a:r>
            <a:r>
              <a:rPr lang="ru-RU" sz="2400" dirty="0"/>
              <a:t>численности микроорганизмов </a:t>
            </a:r>
            <a:r>
              <a:rPr lang="ru-RU" sz="2400" dirty="0" smtClean="0"/>
              <a:t>методом </a:t>
            </a:r>
            <a:r>
              <a:rPr lang="ru-RU" sz="2400" dirty="0"/>
              <a:t>посева почвенной суспензии на плотные питательные среды, </a:t>
            </a:r>
            <a:endParaRPr lang="ru-RU" sz="2400" dirty="0" smtClean="0"/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определение </a:t>
            </a:r>
            <a:r>
              <a:rPr lang="ru-RU" sz="2400" dirty="0"/>
              <a:t>ферментативной активности, </a:t>
            </a:r>
            <a:endParaRPr lang="ru-RU" sz="2400" dirty="0" smtClean="0"/>
          </a:p>
          <a:p>
            <a:pPr>
              <a:buFont typeface="Wingdings" pitchFamily="2" charset="2"/>
              <a:buChar char="Ø"/>
            </a:pPr>
            <a:r>
              <a:rPr lang="ru-RU" sz="2400" dirty="0" smtClean="0"/>
              <a:t>лабораторные </a:t>
            </a:r>
            <a:r>
              <a:rPr lang="ru-RU" sz="2400" dirty="0"/>
              <a:t>методы определения </a:t>
            </a:r>
            <a:r>
              <a:rPr lang="ru-RU" sz="2400" dirty="0" smtClean="0"/>
              <a:t>дыха­ния, </a:t>
            </a:r>
            <a:r>
              <a:rPr lang="ru-RU" sz="2400" dirty="0"/>
              <a:t>нитрификации, </a:t>
            </a:r>
            <a:r>
              <a:rPr lang="ru-RU" sz="2400" dirty="0" err="1"/>
              <a:t>азотфиксации</a:t>
            </a:r>
            <a:r>
              <a:rPr lang="ru-RU" sz="2400" dirty="0"/>
              <a:t>, денитрификации и др.</a:t>
            </a:r>
          </a:p>
        </p:txBody>
      </p:sp>
    </p:spTree>
    <p:extLst>
      <p:ext uri="{BB962C8B-B14F-4D97-AF65-F5344CB8AC3E}">
        <p14:creationId xmlns:p14="http://schemas.microsoft.com/office/powerpoint/2010/main" val="36871461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Актуальная (действительная, естественная, полевая) биологическая активность характеризует реальную активность почвы в естественных (полевых) условиях. </a:t>
            </a:r>
            <a:br>
              <a:rPr lang="ru-RU" sz="2800" dirty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 smtClean="0"/>
              <a:t>     Измерить </a:t>
            </a:r>
            <a:r>
              <a:rPr lang="ru-RU" sz="2200" dirty="0"/>
              <a:t>ее </a:t>
            </a:r>
            <a:r>
              <a:rPr lang="ru-RU" sz="2200" dirty="0" smtClean="0"/>
              <a:t>можно </a:t>
            </a:r>
            <a:r>
              <a:rPr lang="ru-RU" sz="2200" dirty="0"/>
              <a:t>только непосредственно в поле с помощью следующих методов: </a:t>
            </a:r>
            <a:endParaRPr lang="ru-RU" sz="2200" dirty="0" smtClean="0"/>
          </a:p>
          <a:p>
            <a:pPr>
              <a:buFont typeface="Wingdings" pitchFamily="2" charset="2"/>
              <a:buChar char="Ø"/>
            </a:pPr>
            <a:r>
              <a:rPr lang="ru-RU" sz="2200" dirty="0" smtClean="0"/>
              <a:t>определение </a:t>
            </a:r>
            <a:r>
              <a:rPr lang="ru-RU" sz="2200" dirty="0"/>
              <a:t>дыхания, </a:t>
            </a:r>
            <a:r>
              <a:rPr lang="ru-RU" sz="2200" dirty="0" err="1"/>
              <a:t>азотфиксации</a:t>
            </a:r>
            <a:r>
              <a:rPr lang="ru-RU" sz="2200" dirty="0"/>
              <a:t>, денитрификации в полевых условиях, </a:t>
            </a:r>
            <a:endParaRPr lang="ru-RU" sz="2200" dirty="0" smtClean="0"/>
          </a:p>
          <a:p>
            <a:pPr>
              <a:buFont typeface="Wingdings" pitchFamily="2" charset="2"/>
              <a:buChar char="Ø"/>
            </a:pPr>
            <a:r>
              <a:rPr lang="ru-RU" sz="2200" dirty="0" smtClean="0"/>
              <a:t>аппликационные </a:t>
            </a:r>
            <a:r>
              <a:rPr lang="ru-RU" sz="2200" dirty="0"/>
              <a:t>методы (определение интенсивности разложения льняного </a:t>
            </a:r>
            <a:r>
              <a:rPr lang="ru-RU" sz="2200" dirty="0" smtClean="0"/>
              <a:t>полотна </a:t>
            </a:r>
            <a:r>
              <a:rPr lang="ru-RU" sz="2200" dirty="0"/>
              <a:t>и накопления свободных аминокислот), </a:t>
            </a:r>
            <a:endParaRPr lang="ru-RU" sz="2200" dirty="0" smtClean="0"/>
          </a:p>
          <a:p>
            <a:pPr>
              <a:buFont typeface="Wingdings" pitchFamily="2" charset="2"/>
              <a:buChar char="Ø"/>
            </a:pPr>
            <a:r>
              <a:rPr lang="ru-RU" sz="2200" dirty="0" smtClean="0"/>
              <a:t>определение </a:t>
            </a:r>
            <a:r>
              <a:rPr lang="ru-RU" sz="2200" dirty="0"/>
              <a:t>численности и </a:t>
            </a:r>
            <a:r>
              <a:rPr lang="ru-RU" sz="2200" dirty="0" smtClean="0"/>
              <a:t>видового </a:t>
            </a:r>
            <a:r>
              <a:rPr lang="ru-RU" sz="2200" dirty="0"/>
              <a:t>состава </a:t>
            </a:r>
            <a:r>
              <a:rPr lang="ru-RU" sz="2200" dirty="0" err="1"/>
              <a:t>микробоценозов</a:t>
            </a:r>
            <a:r>
              <a:rPr lang="ru-RU" sz="2200" dirty="0"/>
              <a:t> методами «стекол </a:t>
            </a:r>
            <a:r>
              <a:rPr lang="ru-RU" sz="2200" dirty="0" smtClean="0"/>
              <a:t>обрастания» Холодного, капилляров Перфильева и др.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081838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С биологической активностью почвы тесно взаимосвязаны ее физиче­ские и химические </a:t>
            </a:r>
            <a:r>
              <a:rPr lang="ru-RU" sz="2800" dirty="0" smtClean="0">
                <a:solidFill>
                  <a:srgbClr val="002060"/>
                </a:solidFill>
              </a:rPr>
              <a:t>свойства: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err="1" smtClean="0"/>
              <a:t>гумусное</a:t>
            </a:r>
            <a:r>
              <a:rPr lang="ru-RU" dirty="0" smtClean="0"/>
              <a:t> </a:t>
            </a:r>
            <a:r>
              <a:rPr lang="ru-RU" dirty="0"/>
              <a:t>состояние,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структура</a:t>
            </a:r>
            <a:r>
              <a:rPr lang="ru-RU" dirty="0"/>
              <a:t>,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ще­лочно-кислотные </a:t>
            </a:r>
            <a:r>
              <a:rPr lang="ru-RU" dirty="0"/>
              <a:t>условия,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окислительно</a:t>
            </a:r>
            <a:r>
              <a:rPr lang="ru-RU" dirty="0" smtClean="0"/>
              <a:t>-восстановительный </a:t>
            </a:r>
            <a:r>
              <a:rPr lang="ru-RU" dirty="0"/>
              <a:t>потенциал и </a:t>
            </a:r>
            <a:r>
              <a:rPr lang="ru-RU" dirty="0" smtClean="0"/>
              <a:t>другие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u="sng" dirty="0" smtClean="0"/>
              <a:t>Физические </a:t>
            </a:r>
            <a:r>
              <a:rPr lang="ru-RU" u="sng" dirty="0"/>
              <a:t>и химические свойства </a:t>
            </a:r>
            <a:r>
              <a:rPr lang="ru-RU" u="sng" dirty="0" smtClean="0"/>
              <a:t>характери­зуют </a:t>
            </a:r>
            <a:r>
              <a:rPr lang="ru-RU" dirty="0"/>
              <a:t>относительно консервативные накопившиеся признаки и свойства почв,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 </a:t>
            </a:r>
            <a:r>
              <a:rPr lang="ru-RU" u="sng" dirty="0" smtClean="0"/>
              <a:t>биология </a:t>
            </a:r>
            <a:r>
              <a:rPr lang="ru-RU" u="sng" dirty="0"/>
              <a:t>почв располагает показателями</a:t>
            </a:r>
            <a:r>
              <a:rPr lang="ru-RU" dirty="0"/>
              <a:t>, которые характеризуют </a:t>
            </a:r>
            <a:r>
              <a:rPr lang="ru-RU" dirty="0" smtClean="0"/>
              <a:t>динамиче­ские </a:t>
            </a:r>
            <a:r>
              <a:rPr lang="ru-RU" dirty="0"/>
              <a:t>свойства, являющиеся индикаторами современного режима жизни почв.</a:t>
            </a:r>
          </a:p>
          <a:p>
            <a:r>
              <a:rPr lang="ru-RU" dirty="0"/>
              <a:t>Среди различных характеристик, отражающих биологические и </a:t>
            </a:r>
            <a:r>
              <a:rPr lang="ru-RU" dirty="0" smtClean="0"/>
              <a:t>биохимические </a:t>
            </a:r>
            <a:r>
              <a:rPr lang="ru-RU" dirty="0"/>
              <a:t>свойства почвы, чаще всего выделяют присущие </a:t>
            </a:r>
            <a:r>
              <a:rPr lang="ru-RU" dirty="0" smtClean="0"/>
              <a:t>ей: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dirty="0"/>
              <a:t>фауну,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микро­флору</a:t>
            </a:r>
            <a:r>
              <a:rPr lang="ru-RU" dirty="0"/>
              <a:t>,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ферментативную </a:t>
            </a:r>
            <a:r>
              <a:rPr lang="ru-RU" dirty="0"/>
              <a:t>активность,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интенсивность </a:t>
            </a:r>
            <a:r>
              <a:rPr lang="ru-RU" dirty="0"/>
              <a:t>продуцирования </a:t>
            </a:r>
            <a:r>
              <a:rPr lang="ru-RU" dirty="0" smtClean="0"/>
              <a:t>углеки­слого </a:t>
            </a:r>
            <a:r>
              <a:rPr lang="ru-RU" dirty="0"/>
              <a:t>газа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и </a:t>
            </a:r>
            <a:r>
              <a:rPr lang="ru-RU" dirty="0" err="1"/>
              <a:t>гумусное</a:t>
            </a:r>
            <a:r>
              <a:rPr lang="ru-RU" dirty="0"/>
              <a:t> состояние.</a:t>
            </a:r>
          </a:p>
        </p:txBody>
      </p:sp>
    </p:spTree>
    <p:extLst>
      <p:ext uri="{BB962C8B-B14F-4D97-AF65-F5344CB8AC3E}">
        <p14:creationId xmlns:p14="http://schemas.microsoft.com/office/powerpoint/2010/main" val="31041896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Почвенная фауна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Факт высокого обилия животных в </a:t>
            </a:r>
            <a:r>
              <a:rPr lang="ru-RU" dirty="0" smtClean="0"/>
              <a:t>поч­ве </a:t>
            </a:r>
            <a:r>
              <a:rPr lang="ru-RU" dirty="0"/>
              <a:t>и значение их активности для почвенной динамики был </a:t>
            </a:r>
            <a:r>
              <a:rPr lang="ru-RU" i="1" dirty="0"/>
              <a:t>отмечен В.В. </a:t>
            </a:r>
            <a:r>
              <a:rPr lang="ru-RU" i="1" dirty="0" smtClean="0"/>
              <a:t>До­кучаевым </a:t>
            </a:r>
            <a:r>
              <a:rPr lang="ru-RU" dirty="0"/>
              <a:t>(</a:t>
            </a:r>
            <a:r>
              <a:rPr lang="ru-RU" dirty="0" smtClean="0"/>
              <a:t>1894): </a:t>
            </a:r>
            <a:r>
              <a:rPr lang="ru-RU" dirty="0"/>
              <a:t>«Весьма многие животные, каковы суслики, </a:t>
            </a:r>
            <a:r>
              <a:rPr lang="ru-RU" dirty="0" smtClean="0"/>
              <a:t>кроты</a:t>
            </a:r>
            <a:r>
              <a:rPr lang="ru-RU" dirty="0"/>
              <a:t>, ящерицы, насекомые, черви и пр. громадными массами обитают как </a:t>
            </a:r>
            <a:r>
              <a:rPr lang="ru-RU" dirty="0" smtClean="0"/>
              <a:t>на </a:t>
            </a:r>
            <a:r>
              <a:rPr lang="ru-RU" dirty="0"/>
              <a:t>поверхности наших степей, так и в почве... Все это, роясь и копошась в </a:t>
            </a:r>
            <a:r>
              <a:rPr lang="ru-RU" dirty="0" smtClean="0"/>
              <a:t>почве</a:t>
            </a:r>
            <a:r>
              <a:rPr lang="ru-RU" dirty="0"/>
              <a:t>, не может не </a:t>
            </a:r>
            <a:r>
              <a:rPr lang="ru-RU" dirty="0" smtClean="0"/>
              <a:t>способствовать </a:t>
            </a:r>
            <a:r>
              <a:rPr lang="ru-RU" dirty="0"/>
              <a:t>измельчению и лучшему проникновению </a:t>
            </a:r>
            <a:r>
              <a:rPr lang="ru-RU" dirty="0" smtClean="0"/>
              <a:t>в </a:t>
            </a:r>
            <a:r>
              <a:rPr lang="ru-RU" dirty="0"/>
              <a:t>нее воздуха и органических веществ, что вызывает, в свою очередь, и </a:t>
            </a:r>
            <a:r>
              <a:rPr lang="ru-RU" dirty="0" smtClean="0"/>
              <a:t>силь­нейшее </a:t>
            </a:r>
            <a:r>
              <a:rPr lang="ru-RU" dirty="0"/>
              <a:t>выветривание еще не разложившихся частей почвы и более </a:t>
            </a:r>
            <a:r>
              <a:rPr lang="ru-RU" dirty="0" smtClean="0"/>
              <a:t>правиль­ное </a:t>
            </a:r>
            <a:r>
              <a:rPr lang="ru-RU" dirty="0"/>
              <a:t>распределение в ней гумуса; несомненно также, что большая часть этих </a:t>
            </a:r>
            <a:r>
              <a:rPr lang="ru-RU" dirty="0" smtClean="0"/>
              <a:t>организмов</a:t>
            </a:r>
            <a:r>
              <a:rPr lang="ru-RU" dirty="0"/>
              <a:t>, питаясь мертвой и живой растительностью, не может не </a:t>
            </a:r>
            <a:r>
              <a:rPr lang="ru-RU" dirty="0" smtClean="0"/>
              <a:t>способ­ствовать </a:t>
            </a:r>
            <a:r>
              <a:rPr lang="ru-RU" dirty="0"/>
              <a:t>ее быстрому сгоранию и обогащению почвы (как во время жизни, </a:t>
            </a:r>
            <a:r>
              <a:rPr lang="ru-RU" dirty="0" smtClean="0"/>
              <a:t>так </a:t>
            </a:r>
            <a:r>
              <a:rPr lang="ru-RU" dirty="0"/>
              <a:t>и после смерти) азотистыми веществами». </a:t>
            </a:r>
            <a:endParaRPr lang="ru-RU" dirty="0" smtClean="0"/>
          </a:p>
          <a:p>
            <a:r>
              <a:rPr lang="ru-RU" dirty="0" smtClean="0"/>
              <a:t>Однако </a:t>
            </a:r>
            <a:r>
              <a:rPr lang="ru-RU" i="1" dirty="0"/>
              <a:t>по мнению М.С. </a:t>
            </a:r>
            <a:r>
              <a:rPr lang="ru-RU" i="1" dirty="0" smtClean="0"/>
              <a:t>Гиля­рова </a:t>
            </a:r>
            <a:r>
              <a:rPr lang="ru-RU" dirty="0"/>
              <a:t>(1974) В.В. Докучаев недооценивал роль почвенных животных, отводя </a:t>
            </a:r>
            <a:r>
              <a:rPr lang="ru-RU" dirty="0" smtClean="0"/>
              <a:t>им </a:t>
            </a:r>
            <a:r>
              <a:rPr lang="ru-RU" dirty="0"/>
              <a:t>последнее место в числе факторов почвообразования.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1319938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Деятельность почвенных животных является одним из основных </a:t>
            </a:r>
            <a:r>
              <a:rPr lang="ru-RU" sz="2800" dirty="0" smtClean="0">
                <a:solidFill>
                  <a:srgbClr val="002060"/>
                </a:solidFill>
              </a:rPr>
              <a:t>фак­торов </a:t>
            </a:r>
            <a:r>
              <a:rPr lang="ru-RU" sz="2800" dirty="0">
                <a:solidFill>
                  <a:srgbClr val="002060"/>
                </a:solidFill>
              </a:rPr>
              <a:t>формирования почвенного покрова и его </a:t>
            </a:r>
            <a:r>
              <a:rPr lang="ru-RU" sz="2800" dirty="0" smtClean="0">
                <a:solidFill>
                  <a:srgbClr val="002060"/>
                </a:solidFill>
              </a:rPr>
              <a:t>плодородия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200" dirty="0" smtClean="0"/>
              <a:t>Почвенная фау­на </a:t>
            </a:r>
            <a:r>
              <a:rPr lang="ru-RU" sz="2200" dirty="0"/>
              <a:t>имеет большое значение в обогащении почвы ферментами, витаминами и </a:t>
            </a:r>
            <a:r>
              <a:rPr lang="ru-RU" sz="2200" dirty="0" smtClean="0"/>
              <a:t>микроэлементами. 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/>
              <a:t>В </a:t>
            </a:r>
            <a:r>
              <a:rPr lang="ru-RU" sz="2200" dirty="0"/>
              <a:t>процессе жизнедеятельности </a:t>
            </a:r>
            <a:r>
              <a:rPr lang="ru-RU" sz="2200" dirty="0" smtClean="0"/>
              <a:t>беспозвоночные </a:t>
            </a:r>
            <a:r>
              <a:rPr lang="ru-RU" sz="2200" dirty="0"/>
              <a:t>обогащают почву биологически активными веществами, </a:t>
            </a:r>
            <a:r>
              <a:rPr lang="ru-RU" sz="2200" dirty="0" smtClean="0"/>
              <a:t>об­ладающими </a:t>
            </a:r>
            <a:r>
              <a:rPr lang="ru-RU" sz="2200" dirty="0"/>
              <a:t>высоким стимулирующим влиянием на прорастание семян и </a:t>
            </a:r>
            <a:r>
              <a:rPr lang="ru-RU" sz="2200" dirty="0" smtClean="0"/>
              <a:t>раз­витие </a:t>
            </a:r>
            <a:r>
              <a:rPr lang="ru-RU" sz="2200" dirty="0"/>
              <a:t>растений. </a:t>
            </a:r>
            <a:endParaRPr lang="ru-RU" sz="2200" dirty="0" smtClean="0"/>
          </a:p>
          <a:p>
            <a:pPr>
              <a:buFont typeface="Wingdings" pitchFamily="2" charset="2"/>
              <a:buChar char="Ø"/>
            </a:pPr>
            <a:r>
              <a:rPr lang="ru-RU" sz="2200" dirty="0" smtClean="0"/>
              <a:t>Почвенный </a:t>
            </a:r>
            <a:r>
              <a:rPr lang="ru-RU" sz="2200" dirty="0"/>
              <a:t>покров вместе с его обитателями играет роль </a:t>
            </a:r>
            <a:r>
              <a:rPr lang="ru-RU" sz="2200" dirty="0" smtClean="0"/>
              <a:t>универсального </a:t>
            </a:r>
            <a:r>
              <a:rPr lang="ru-RU" sz="2200" dirty="0"/>
              <a:t>биологического сорбента и нейтрализатора загрязнений, </a:t>
            </a:r>
            <a:r>
              <a:rPr lang="ru-RU" sz="2200" dirty="0" smtClean="0"/>
              <a:t>ми­нерализатора </a:t>
            </a:r>
            <a:r>
              <a:rPr lang="ru-RU" sz="2200" dirty="0"/>
              <a:t>различных органических </a:t>
            </a:r>
            <a:r>
              <a:rPr lang="ru-RU" sz="2200" dirty="0" smtClean="0"/>
              <a:t>веществ.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450650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По степени связи почвенных беспозвоночных с почвенной средой М.С. </a:t>
            </a:r>
            <a:r>
              <a:rPr lang="ru-RU" sz="2400" dirty="0" smtClean="0">
                <a:solidFill>
                  <a:srgbClr val="002060"/>
                </a:solidFill>
              </a:rPr>
              <a:t>Гиляровым </a:t>
            </a:r>
            <a:r>
              <a:rPr lang="ru-RU" sz="2400" dirty="0">
                <a:solidFill>
                  <a:srgbClr val="002060"/>
                </a:solidFill>
              </a:rPr>
              <a:t>(1949) были выделены три основные группы: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200" dirty="0" smtClean="0"/>
              <a:t>1</a:t>
            </a:r>
            <a:r>
              <a:rPr lang="ru-RU" sz="2200" dirty="0"/>
              <a:t>) </a:t>
            </a:r>
            <a:r>
              <a:rPr lang="ru-RU" sz="2200" dirty="0" err="1"/>
              <a:t>геобионты</a:t>
            </a:r>
            <a:r>
              <a:rPr lang="ru-RU" sz="2200" dirty="0"/>
              <a:t> - </a:t>
            </a:r>
            <a:r>
              <a:rPr lang="ru-RU" sz="2200" dirty="0" smtClean="0"/>
              <a:t>бес­позвоночные</a:t>
            </a:r>
            <a:r>
              <a:rPr lang="ru-RU" sz="2200" dirty="0"/>
              <a:t>, обитающие в почве в течение всего жизненного цикла (</a:t>
            </a:r>
            <a:r>
              <a:rPr lang="ru-RU" sz="2200" dirty="0" smtClean="0"/>
              <a:t>дожде­вые </a:t>
            </a:r>
            <a:r>
              <a:rPr lang="ru-RU" sz="2200" dirty="0"/>
              <a:t>черви, </a:t>
            </a:r>
            <a:r>
              <a:rPr lang="ru-RU" sz="2200" dirty="0" err="1"/>
              <a:t>микроартроподы</a:t>
            </a:r>
            <a:r>
              <a:rPr lang="ru-RU" sz="2200" dirty="0"/>
              <a:t>, многоножки, многие насекомые и др.); </a:t>
            </a:r>
            <a:endParaRPr lang="ru-RU" sz="2200" dirty="0" smtClean="0"/>
          </a:p>
          <a:p>
            <a:pPr>
              <a:buFont typeface="Wingdings" pitchFamily="2" charset="2"/>
              <a:buChar char="Ø"/>
            </a:pPr>
            <a:r>
              <a:rPr lang="ru-RU" sz="2200" dirty="0" smtClean="0"/>
              <a:t>2</a:t>
            </a:r>
            <a:r>
              <a:rPr lang="ru-RU" sz="2200" dirty="0"/>
              <a:t>) </a:t>
            </a:r>
            <a:r>
              <a:rPr lang="ru-RU" sz="2200" dirty="0" err="1" smtClean="0"/>
              <a:t>гео­филы</a:t>
            </a:r>
            <a:r>
              <a:rPr lang="ru-RU" sz="2200" dirty="0" smtClean="0"/>
              <a:t> </a:t>
            </a:r>
            <a:r>
              <a:rPr lang="ru-RU" sz="2200" dirty="0"/>
              <a:t>- беспозвоночные, у которых отдельные стадии развития тесно связаны </a:t>
            </a:r>
            <a:r>
              <a:rPr lang="ru-RU" sz="2200" dirty="0" smtClean="0"/>
              <a:t>с </a:t>
            </a:r>
            <a:r>
              <a:rPr lang="ru-RU" sz="2200" dirty="0"/>
              <a:t>почвой (личинки крылатых насекомых); </a:t>
            </a:r>
            <a:endParaRPr lang="ru-RU" sz="2200" dirty="0" smtClean="0"/>
          </a:p>
          <a:p>
            <a:pPr>
              <a:buFont typeface="Wingdings" pitchFamily="2" charset="2"/>
              <a:buChar char="Ø"/>
            </a:pPr>
            <a:r>
              <a:rPr lang="ru-RU" sz="2200" dirty="0" smtClean="0"/>
              <a:t>3</a:t>
            </a:r>
            <a:r>
              <a:rPr lang="ru-RU" sz="2200" dirty="0"/>
              <a:t>) </a:t>
            </a:r>
            <a:r>
              <a:rPr lang="ru-RU" sz="2200" dirty="0" err="1"/>
              <a:t>геоксены</a:t>
            </a:r>
            <a:r>
              <a:rPr lang="ru-RU" sz="2200" dirty="0"/>
              <a:t> - беспозвоночные, 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/>
              <a:t>кратковременно находящиеся в почве в поисках укрытия и защиты от </a:t>
            </a:r>
            <a:r>
              <a:rPr lang="ru-RU" sz="2200" dirty="0" smtClean="0"/>
              <a:t>небла­гоприятных </a:t>
            </a:r>
            <a:r>
              <a:rPr lang="ru-RU" sz="2200" dirty="0"/>
              <a:t>погодных условий, хищников и </a:t>
            </a:r>
            <a:r>
              <a:rPr lang="ru-RU" sz="2200" dirty="0" smtClean="0"/>
              <a:t>пр.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855412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ольга\Desktop\0017-017-Ekologicheskie-gruppy-pochvennykh-organizm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9626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1752</Words>
  <Application>Microsoft Office PowerPoint</Application>
  <PresentationFormat>Экран (4:3)</PresentationFormat>
  <Paragraphs>108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Биология почв –  предмет агроэкологического обследования</vt:lpstr>
      <vt:lpstr>Биологическая активность почв</vt:lpstr>
      <vt:lpstr>Потенциальная биологическая активность - это активность почвенной биоты , измеренная в искусственных условиях, оптимальных для протекания конкретного биологического процесса. </vt:lpstr>
      <vt:lpstr>Актуальная (действительная, естественная, полевая) биологическая активность характеризует реальную активность почвы в естественных (полевых) условиях.  </vt:lpstr>
      <vt:lpstr>С биологической активностью почвы тесно взаимосвязаны ее физиче­ские и химические свойства:</vt:lpstr>
      <vt:lpstr>Почвенная фауна</vt:lpstr>
      <vt:lpstr>Деятельность почвенных животных является одним из основных фак­торов формирования почвенного покрова и его плодородия</vt:lpstr>
      <vt:lpstr>По степени связи почвенных беспозвоночных с почвенной средой М.С. Гиляровым (1949) были выделены три основные группы: </vt:lpstr>
      <vt:lpstr>Презентация PowerPoint</vt:lpstr>
      <vt:lpstr>4 основные трофические группировки:</vt:lpstr>
      <vt:lpstr>Почвенные животные являются эффективными ин­дикаторами соответствующих почвенных свойств, на чем основано исполь­зование животных в зоологической индикации почв.  Установлено, что числен­ность и видовой состав почвообитающих животных может служить диагно­стическим показателем степени окультуренности почв. </vt:lpstr>
      <vt:lpstr>Презентация PowerPoint</vt:lpstr>
      <vt:lpstr>Микрофлора почвы</vt:lpstr>
      <vt:lpstr>Грибы хорошо переносят любые условия кислотности и поэтому встречаются и в кислых, и в щелочных почвах. Мно­гие виды грибов развиваются в почвах, имеющих pH ниже 4, при котором жизнедеятельность большинства бактерий и актиномицетов не возможна. Многие грибы отличаются большой устойчивостью к высокой концентрации солей и условиям затрудненного водоснабжения. Однако грибы очень требовательны к условиям аэрации, поэтому богаче представлены в верхних горизонтах почвы.</vt:lpstr>
      <vt:lpstr>Презентация PowerPoint</vt:lpstr>
      <vt:lpstr>Дыхание почв - выделение углекислого газа и поглощение кислорода почвой</vt:lpstr>
      <vt:lpstr>Ферментативная активность почв</vt:lpstr>
      <vt:lpstr>Гумусное состояние</vt:lpstr>
      <vt:lpstr>Значимость органического вещества почв </vt:lpstr>
      <vt:lpstr>3. Гумусовые вещества обладают физиологической активностью. Фульвокислоты и гумат натрия, выделенные из разных почв, действуют неодинаково.  Стимулирующая роль гуматов широко используется в практике выра­щивания черенков-саженцев кустарниковых культур. В присутствии гуматов они намного быстрее дают рост корней. Однако характерна неодинаковая  требовательность различных растений к гуматам.  </vt:lpstr>
      <vt:lpstr>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Биология почв – предмет агроэкологического обследования</dc:title>
  <dc:creator>Ольга</dc:creator>
  <cp:lastModifiedBy>Ольга</cp:lastModifiedBy>
  <cp:revision>30</cp:revision>
  <dcterms:created xsi:type="dcterms:W3CDTF">2022-02-03T08:25:01Z</dcterms:created>
  <dcterms:modified xsi:type="dcterms:W3CDTF">2022-02-03T17:24:58Z</dcterms:modified>
</cp:coreProperties>
</file>